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92" r:id="rId2"/>
    <p:sldId id="326" r:id="rId3"/>
    <p:sldId id="327" r:id="rId4"/>
    <p:sldId id="328" r:id="rId5"/>
    <p:sldId id="258" r:id="rId6"/>
    <p:sldId id="332" r:id="rId7"/>
    <p:sldId id="333" r:id="rId8"/>
    <p:sldId id="296" r:id="rId9"/>
    <p:sldId id="323" r:id="rId10"/>
    <p:sldId id="338" r:id="rId11"/>
    <p:sldId id="297" r:id="rId12"/>
    <p:sldId id="341" r:id="rId13"/>
    <p:sldId id="342" r:id="rId14"/>
    <p:sldId id="344" r:id="rId15"/>
    <p:sldId id="343" r:id="rId16"/>
    <p:sldId id="345" r:id="rId17"/>
    <p:sldId id="302" r:id="rId18"/>
    <p:sldId id="346" r:id="rId19"/>
    <p:sldId id="311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C047"/>
    <a:srgbClr val="EEECE1"/>
    <a:srgbClr val="FC61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35" autoAdjust="0"/>
    <p:restoredTop sz="82353" autoAdjust="0"/>
  </p:normalViewPr>
  <p:slideViewPr>
    <p:cSldViewPr>
      <p:cViewPr>
        <p:scale>
          <a:sx n="66" d="100"/>
          <a:sy n="66" d="100"/>
        </p:scale>
        <p:origin x="2292" y="600"/>
      </p:cViewPr>
      <p:guideLst>
        <p:guide orient="horz" pos="3022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D49B4-D9C2-456E-8C06-A1E83D0C7B6A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2600E-CFFA-4159-A71B-00DBE6C33F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794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386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846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709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776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757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992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CBD30-92A3-41D3-B856-2D8D66AD7106}" type="datetime1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34C1-29DF-48A7-B438-B832F2B288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27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E1FB8-671C-42D5-8780-4A37A3F9ABBB}" type="datetime1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11386622" y="285543"/>
            <a:ext cx="479425" cy="696909"/>
            <a:chOff x="8512534" y="214157"/>
            <a:chExt cx="359569" cy="522682"/>
          </a:xfrm>
        </p:grpSpPr>
        <p:sp>
          <p:nvSpPr>
            <p:cNvPr id="17" name="Oval 40"/>
            <p:cNvSpPr>
              <a:spLocks noChangeArrowheads="1"/>
            </p:cNvSpPr>
            <p:nvPr userDrawn="1"/>
          </p:nvSpPr>
          <p:spPr bwMode="auto">
            <a:xfrm>
              <a:off x="8543491" y="686833"/>
              <a:ext cx="297656" cy="5000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Freeform 41"/>
            <p:cNvSpPr>
              <a:spLocks/>
            </p:cNvSpPr>
            <p:nvPr userDrawn="1"/>
          </p:nvSpPr>
          <p:spPr bwMode="auto">
            <a:xfrm>
              <a:off x="8512534" y="214157"/>
              <a:ext cx="359569" cy="497681"/>
            </a:xfrm>
            <a:custGeom>
              <a:avLst/>
              <a:gdLst>
                <a:gd name="T0" fmla="*/ 128 w 128"/>
                <a:gd name="T1" fmla="*/ 68 h 177"/>
                <a:gd name="T2" fmla="*/ 128 w 128"/>
                <a:gd name="T3" fmla="*/ 64 h 177"/>
                <a:gd name="T4" fmla="*/ 64 w 128"/>
                <a:gd name="T5" fmla="*/ 0 h 177"/>
                <a:gd name="T6" fmla="*/ 0 w 128"/>
                <a:gd name="T7" fmla="*/ 64 h 177"/>
                <a:gd name="T8" fmla="*/ 0 w 128"/>
                <a:gd name="T9" fmla="*/ 70 h 177"/>
                <a:gd name="T10" fmla="*/ 0 w 128"/>
                <a:gd name="T11" fmla="*/ 71 h 177"/>
                <a:gd name="T12" fmla="*/ 64 w 128"/>
                <a:gd name="T13" fmla="*/ 177 h 177"/>
                <a:gd name="T14" fmla="*/ 125 w 128"/>
                <a:gd name="T15" fmla="*/ 83 h 177"/>
                <a:gd name="T16" fmla="*/ 128 w 128"/>
                <a:gd name="T17" fmla="*/ 6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77">
                  <a:moveTo>
                    <a:pt x="128" y="68"/>
                  </a:moveTo>
                  <a:cubicBezTo>
                    <a:pt x="128" y="65"/>
                    <a:pt x="128" y="64"/>
                    <a:pt x="128" y="64"/>
                  </a:cubicBezTo>
                  <a:cubicBezTo>
                    <a:pt x="128" y="28"/>
                    <a:pt x="99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66"/>
                    <a:pt x="0" y="68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5" y="122"/>
                    <a:pt x="64" y="177"/>
                    <a:pt x="64" y="177"/>
                  </a:cubicBezTo>
                  <a:cubicBezTo>
                    <a:pt x="105" y="138"/>
                    <a:pt x="120" y="103"/>
                    <a:pt x="125" y="83"/>
                  </a:cubicBezTo>
                  <a:cubicBezTo>
                    <a:pt x="127" y="78"/>
                    <a:pt x="127" y="73"/>
                    <a:pt x="128" y="68"/>
                  </a:cubicBezTo>
                  <a:close/>
                </a:path>
              </a:pathLst>
            </a:custGeom>
            <a:solidFill>
              <a:srgbClr val="1C2B38"/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9" name="Oval 42"/>
            <p:cNvSpPr>
              <a:spLocks noChangeArrowheads="1"/>
            </p:cNvSpPr>
            <p:nvPr userDrawn="1"/>
          </p:nvSpPr>
          <p:spPr bwMode="auto">
            <a:xfrm>
              <a:off x="8557317" y="265733"/>
              <a:ext cx="270000" cy="270000"/>
            </a:xfrm>
            <a:prstGeom prst="ellipse">
              <a:avLst/>
            </a:prstGeom>
            <a:solidFill>
              <a:schemeClr val="bg1">
                <a:alpha val="32157"/>
              </a:schemeClr>
            </a:solidFill>
            <a:ln w="57150"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198997" y="348894"/>
            <a:ext cx="2844800" cy="366183"/>
          </a:xfrm>
        </p:spPr>
        <p:txBody>
          <a:bodyPr/>
          <a:lstStyle>
            <a:lvl1pPr algn="ctr">
              <a:defRPr sz="2133">
                <a:solidFill>
                  <a:schemeClr val="bg1"/>
                </a:solidFill>
              </a:defRPr>
            </a:lvl1pPr>
          </a:lstStyle>
          <a:p>
            <a:fld id="{58D60263-A96F-46DE-8AEE-71093E484CCF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243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419-A016-494D-98D6-AC0758BAF85D}" type="datetime1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11386622" y="285543"/>
            <a:ext cx="479425" cy="696909"/>
            <a:chOff x="8512534" y="214157"/>
            <a:chExt cx="359569" cy="522682"/>
          </a:xfrm>
        </p:grpSpPr>
        <p:sp>
          <p:nvSpPr>
            <p:cNvPr id="21" name="Oval 40"/>
            <p:cNvSpPr>
              <a:spLocks noChangeArrowheads="1"/>
            </p:cNvSpPr>
            <p:nvPr userDrawn="1"/>
          </p:nvSpPr>
          <p:spPr bwMode="auto">
            <a:xfrm>
              <a:off x="8543491" y="686833"/>
              <a:ext cx="297656" cy="5000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Freeform 41"/>
            <p:cNvSpPr>
              <a:spLocks/>
            </p:cNvSpPr>
            <p:nvPr userDrawn="1"/>
          </p:nvSpPr>
          <p:spPr bwMode="auto">
            <a:xfrm>
              <a:off x="8512534" y="214157"/>
              <a:ext cx="359569" cy="497681"/>
            </a:xfrm>
            <a:custGeom>
              <a:avLst/>
              <a:gdLst>
                <a:gd name="T0" fmla="*/ 128 w 128"/>
                <a:gd name="T1" fmla="*/ 68 h 177"/>
                <a:gd name="T2" fmla="*/ 128 w 128"/>
                <a:gd name="T3" fmla="*/ 64 h 177"/>
                <a:gd name="T4" fmla="*/ 64 w 128"/>
                <a:gd name="T5" fmla="*/ 0 h 177"/>
                <a:gd name="T6" fmla="*/ 0 w 128"/>
                <a:gd name="T7" fmla="*/ 64 h 177"/>
                <a:gd name="T8" fmla="*/ 0 w 128"/>
                <a:gd name="T9" fmla="*/ 70 h 177"/>
                <a:gd name="T10" fmla="*/ 0 w 128"/>
                <a:gd name="T11" fmla="*/ 71 h 177"/>
                <a:gd name="T12" fmla="*/ 64 w 128"/>
                <a:gd name="T13" fmla="*/ 177 h 177"/>
                <a:gd name="T14" fmla="*/ 125 w 128"/>
                <a:gd name="T15" fmla="*/ 83 h 177"/>
                <a:gd name="T16" fmla="*/ 128 w 128"/>
                <a:gd name="T17" fmla="*/ 6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77">
                  <a:moveTo>
                    <a:pt x="128" y="68"/>
                  </a:moveTo>
                  <a:cubicBezTo>
                    <a:pt x="128" y="65"/>
                    <a:pt x="128" y="64"/>
                    <a:pt x="128" y="64"/>
                  </a:cubicBezTo>
                  <a:cubicBezTo>
                    <a:pt x="128" y="28"/>
                    <a:pt x="99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66"/>
                    <a:pt x="0" y="68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5" y="122"/>
                    <a:pt x="64" y="177"/>
                    <a:pt x="64" y="177"/>
                  </a:cubicBezTo>
                  <a:cubicBezTo>
                    <a:pt x="105" y="138"/>
                    <a:pt x="120" y="103"/>
                    <a:pt x="125" y="83"/>
                  </a:cubicBezTo>
                  <a:cubicBezTo>
                    <a:pt x="127" y="78"/>
                    <a:pt x="127" y="73"/>
                    <a:pt x="128" y="68"/>
                  </a:cubicBezTo>
                  <a:close/>
                </a:path>
              </a:pathLst>
            </a:custGeom>
            <a:solidFill>
              <a:srgbClr val="FFC543"/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Oval 42"/>
            <p:cNvSpPr>
              <a:spLocks noChangeArrowheads="1"/>
            </p:cNvSpPr>
            <p:nvPr userDrawn="1"/>
          </p:nvSpPr>
          <p:spPr bwMode="auto">
            <a:xfrm>
              <a:off x="8557317" y="265733"/>
              <a:ext cx="270000" cy="270000"/>
            </a:xfrm>
            <a:prstGeom prst="ellipse">
              <a:avLst/>
            </a:prstGeom>
            <a:solidFill>
              <a:schemeClr val="bg1">
                <a:alpha val="69000"/>
              </a:schemeClr>
            </a:solidFill>
            <a:ln w="57150"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198997" y="348894"/>
            <a:ext cx="2844800" cy="366183"/>
          </a:xfrm>
        </p:spPr>
        <p:txBody>
          <a:bodyPr/>
          <a:lstStyle>
            <a:lvl1pPr algn="ctr">
              <a:defRPr sz="2133">
                <a:solidFill>
                  <a:srgbClr val="152C34"/>
                </a:solidFill>
              </a:defRPr>
            </a:lvl1pPr>
          </a:lstStyle>
          <a:p>
            <a:fld id="{9C689EE7-C798-4E5C-9338-2BD7BFF69A9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271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2017/1/26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4" r:id="rId14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pbs.twimg.com/media/B2G9groIQAA0MZ0.pn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7384"/>
            <a:ext cx="12192000" cy="515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1031"/>
          <p:cNvSpPr txBox="1"/>
          <p:nvPr/>
        </p:nvSpPr>
        <p:spPr>
          <a:xfrm>
            <a:off x="3583129" y="5301208"/>
            <a:ext cx="5025735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5333" b="1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开源之旅</a:t>
            </a:r>
          </a:p>
        </p:txBody>
      </p:sp>
      <p:sp>
        <p:nvSpPr>
          <p:cNvPr id="4" name="矩形 3"/>
          <p:cNvSpPr/>
          <p:nvPr/>
        </p:nvSpPr>
        <p:spPr>
          <a:xfrm>
            <a:off x="3260352" y="6279703"/>
            <a:ext cx="56874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第二季 </a:t>
            </a:r>
            <a:r>
              <a:rPr lang="en-US" altLang="zh-CN" sz="24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endParaRPr lang="zh-CN" altLang="en-US" sz="2400" dirty="0">
              <a:solidFill>
                <a:srgbClr val="1C2B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951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687690" y="1473856"/>
            <a:ext cx="10418706" cy="4031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百度搜索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HBuilder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从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DCloud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官网下载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HBuilder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安装包；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安装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HBuilder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注册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HBuilder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账户；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安装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GFM Viewer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插件（可选）；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安装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HBuilder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主题（可选）；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导入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HBuilder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配置文件（可选）；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6488429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作业任务：安装 </a:t>
            </a:r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HBuilder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485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orig08.deviantart.net/9e94/f/2013/303/d/e/github___arc___wallpaper_by_cracksoldier-d6se2bp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49" b="13784"/>
          <a:stretch/>
        </p:blipFill>
        <p:spPr bwMode="auto">
          <a:xfrm>
            <a:off x="-4370" y="-4327"/>
            <a:ext cx="12196370" cy="5136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637106" y="5575456"/>
            <a:ext cx="2917785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语法（一）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329" y="3645081"/>
            <a:ext cx="1872208" cy="115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28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09276" y="1124744"/>
            <a:ext cx="1107535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新建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README.md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文件（注意文件名大小写）；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README.md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中对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仓库内容做一个简单描述；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新建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demo1.md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文件；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demo1.md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文件中把课程视频中讲到段落、标题、强调和列表这些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语法练习一下；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实战一：多级列表实战</a:t>
            </a:r>
          </a:p>
          <a:p>
            <a:pPr marL="914400" lvl="1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创建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list.md</a:t>
            </a:r>
          </a:p>
          <a:p>
            <a:pPr marL="914400" lvl="1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内容是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wangding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SeleniumIDEDoc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仓库的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README.md</a:t>
            </a:r>
          </a:p>
          <a:p>
            <a:pPr marL="914400" lvl="1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只需要完成多级列表，不需要添加超链接</a:t>
            </a:r>
          </a:p>
          <a:p>
            <a:pPr marL="914400" lvl="1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多级列表的样式，需要跟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wangding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SeleniumIDEDoc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仓库的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README.md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文件中的样式保持一致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将本次任务创建的所有文件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push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推到自己的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远程仓库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网站上查看上传的文件，检查样式是否正确，如果不正确请在本地修改，重新上传</a:t>
            </a:r>
            <a:endParaRPr lang="en-US" altLang="zh-CN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6488429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作业任务：练习 </a:t>
            </a:r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MarkDown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语法（一）</a:t>
            </a:r>
          </a:p>
        </p:txBody>
      </p:sp>
    </p:spTree>
    <p:extLst>
      <p:ext uri="{BB962C8B-B14F-4D97-AF65-F5344CB8AC3E}">
        <p14:creationId xmlns:p14="http://schemas.microsoft.com/office/powerpoint/2010/main" val="23985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orig08.deviantart.net/9e94/f/2013/303/d/e/github___arc___wallpaper_by_cracksoldier-d6se2bp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49" b="13784"/>
          <a:stretch/>
        </p:blipFill>
        <p:spPr bwMode="auto">
          <a:xfrm>
            <a:off x="-4370" y="-4327"/>
            <a:ext cx="12196370" cy="5136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637105" y="5575456"/>
            <a:ext cx="2917786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语法（二）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329" y="3645081"/>
            <a:ext cx="1872208" cy="115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76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09276" y="1124744"/>
            <a:ext cx="11075355" cy="5249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1500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新建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demo2.md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文件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demo2.md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文件中把课程视频中讲到链接、图片、引用和代码块这些 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语法练习一下；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实战二</a:t>
            </a:r>
          </a:p>
          <a:p>
            <a:pPr marL="914400" lvl="1" indent="-457200" algn="just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图片实战</a:t>
            </a:r>
          </a:p>
          <a:p>
            <a:pPr marL="1371600" lvl="2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创建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open.md</a:t>
            </a:r>
          </a:p>
          <a:p>
            <a:pPr marL="1371600" lvl="2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内容是 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wangding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/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SeleniumIDEDoc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仓库的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Open.md</a:t>
            </a:r>
          </a:p>
          <a:p>
            <a:pPr marL="914400" lvl="1" indent="-457200" algn="just">
              <a:lnSpc>
                <a:spcPct val="150000"/>
              </a:lnSpc>
              <a:buAutoNum type="alphaLcParenR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链接实战</a:t>
            </a:r>
          </a:p>
          <a:p>
            <a:pPr marL="1371600" lvl="2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从 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wangding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/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SeleniumIDEDoc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仓库下载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Features.md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以及该文档引用的所有图片，放到自己的 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目录下；</a:t>
            </a:r>
          </a:p>
          <a:p>
            <a:pPr marL="1371600" lvl="2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把任务三中的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list.md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中的 “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IDE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的功能”列表项及其子列表项与本地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Features.md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的相关内容关联起来；</a:t>
            </a:r>
          </a:p>
          <a:p>
            <a:pPr marL="914400" lvl="1" indent="-457200" algn="just">
              <a:lnSpc>
                <a:spcPct val="150000"/>
              </a:lnSpc>
              <a:buAutoNum type="alphaLcParenR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代码块实战</a:t>
            </a:r>
          </a:p>
          <a:p>
            <a:pPr marL="1371600" lvl="2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创建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TestSuit.md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文件</a:t>
            </a:r>
          </a:p>
          <a:p>
            <a:pPr marL="1371600" lvl="2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内容是 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wangding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/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SeleniumIDEDoc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仓库的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TestSuit.md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，注意代码块要求设置语法高亮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将本次任务创建的所有文件 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push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推到自己的 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远程仓库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sz="15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1500" dirty="0">
                <a:solidFill>
                  <a:srgbClr val="1C2B38"/>
                </a:solidFill>
                <a:ea typeface="微软雅黑" panose="020B0503020204020204" pitchFamily="34" charset="-122"/>
              </a:rPr>
              <a:t>网站上查看上传的文件，检查样式是否正确，如果不正确请在本地修改，重新上传</a:t>
            </a:r>
            <a:endParaRPr lang="en-US" altLang="zh-CN" sz="1500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6488429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作业任务：练习 </a:t>
            </a:r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MarkDown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语法（二）</a:t>
            </a:r>
          </a:p>
        </p:txBody>
      </p:sp>
    </p:spTree>
    <p:extLst>
      <p:ext uri="{BB962C8B-B14F-4D97-AF65-F5344CB8AC3E}">
        <p14:creationId xmlns:p14="http://schemas.microsoft.com/office/powerpoint/2010/main" val="421384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orig08.deviantart.net/9e94/f/2013/303/d/e/github___arc___wallpaper_by_cracksoldier-d6se2bp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49" b="13784"/>
          <a:stretch/>
        </p:blipFill>
        <p:spPr bwMode="auto">
          <a:xfrm>
            <a:off x="-4370" y="-4327"/>
            <a:ext cx="12196370" cy="5136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637105" y="5575456"/>
            <a:ext cx="2917786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语法（三）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329" y="3645081"/>
            <a:ext cx="1872208" cy="115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689087" y="1844824"/>
            <a:ext cx="1107535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新建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demo3.md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文件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demo3.md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文件中把课程视频中讲到表格、水平分隔线、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HTML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语法和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GFM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这些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语法练习一下；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实战三：表格实战</a:t>
            </a:r>
          </a:p>
          <a:p>
            <a:pPr marL="914400" lvl="1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创建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JavaScript.md</a:t>
            </a:r>
          </a:p>
          <a:p>
            <a:pPr marL="914400" lvl="1" indent="-457200" algn="just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内容是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Selenium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IDEDoc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仓库的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JavaScript.md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将本次任务创建的所有文件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push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推到自己的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远程仓库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网站上查看上传的文件，检查样式是否正确，如果不正确请在本地修改，重新上传</a:t>
            </a:r>
            <a:endParaRPr lang="en-US" altLang="zh-CN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6488429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作业任务：练习 </a:t>
            </a:r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MarkDown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语法（三）</a:t>
            </a:r>
          </a:p>
        </p:txBody>
      </p:sp>
    </p:spTree>
    <p:extLst>
      <p:ext uri="{BB962C8B-B14F-4D97-AF65-F5344CB8AC3E}">
        <p14:creationId xmlns:p14="http://schemas.microsoft.com/office/powerpoint/2010/main" val="100304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0" b="16842"/>
          <a:stretch/>
        </p:blipFill>
        <p:spPr>
          <a:xfrm>
            <a:off x="0" y="-27385"/>
            <a:ext cx="12192000" cy="514870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910418" y="5575456"/>
            <a:ext cx="2371163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语法总结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329" y="3645081"/>
            <a:ext cx="1872208" cy="115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2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687690" y="2195153"/>
            <a:ext cx="1107535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完成在线通关任务；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根据自己的实际需要，自由选择下面一个或多个任务；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上创建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log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仓库，用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记录自己每天的工作和学习经历；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上创建 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study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仓库，用 </a:t>
            </a:r>
            <a:r>
              <a:rPr lang="en-US" altLang="zh-CN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记录自己平时学习中收藏的学习资料；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1C2B38"/>
                </a:solidFill>
                <a:ea typeface="微软雅黑" panose="020B0503020204020204" pitchFamily="34" charset="-122"/>
              </a:rPr>
              <a:t>其他用途，请自由发挥自己的想象力和创造力；</a:t>
            </a:r>
            <a:endParaRPr lang="en-US" altLang="zh-CN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6488429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作业任务：开始写 </a:t>
            </a:r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MarkDown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文档</a:t>
            </a:r>
          </a:p>
        </p:txBody>
      </p:sp>
    </p:spTree>
    <p:extLst>
      <p:ext uri="{BB962C8B-B14F-4D97-AF65-F5344CB8AC3E}">
        <p14:creationId xmlns:p14="http://schemas.microsoft.com/office/powerpoint/2010/main" val="91075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pbs.twimg.com/media/B2G9groIQAA0MZ0.pn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7384"/>
            <a:ext cx="12192000" cy="515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1031"/>
          <p:cNvSpPr txBox="1"/>
          <p:nvPr/>
        </p:nvSpPr>
        <p:spPr>
          <a:xfrm>
            <a:off x="3583129" y="5301208"/>
            <a:ext cx="5025735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5333" b="1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开源之旅</a:t>
            </a:r>
          </a:p>
        </p:txBody>
      </p:sp>
      <p:sp>
        <p:nvSpPr>
          <p:cNvPr id="4" name="矩形 3"/>
          <p:cNvSpPr/>
          <p:nvPr/>
        </p:nvSpPr>
        <p:spPr>
          <a:xfrm>
            <a:off x="3260352" y="6279703"/>
            <a:ext cx="56874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第三季 </a:t>
            </a:r>
            <a:r>
              <a:rPr lang="en-US" altLang="zh-CN" sz="2400" dirty="0" err="1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进阶</a:t>
            </a:r>
          </a:p>
        </p:txBody>
      </p:sp>
    </p:spTree>
    <p:extLst>
      <p:ext uri="{BB962C8B-B14F-4D97-AF65-F5344CB8AC3E}">
        <p14:creationId xmlns:p14="http://schemas.microsoft.com/office/powerpoint/2010/main" val="74514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62720" y="967653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开源之旅第一季：启程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 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4" descr="https://s1.51cto.com/images/201610/b169a87241609eb4ef13441faab4fb4455c7ac_bi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85" y="829431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633" y="829431"/>
            <a:ext cx="3097543" cy="23077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4457268" y="3780400"/>
            <a:ext cx="70180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在线思维导图进阶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课时，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https://s1.51cto.com/images/201610/b169a87241609eb4ef13441faab4fb4455c7ac_bi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33" y="3642178"/>
            <a:ext cx="3079137" cy="230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683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19" y="1767974"/>
            <a:ext cx="4913625" cy="302433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528048" y="1259076"/>
            <a:ext cx="4968552" cy="40421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一种</a:t>
            </a:r>
            <a:r>
              <a:rPr lang="zh-CN" altLang="en-US" sz="2000" dirty="0">
                <a:solidFill>
                  <a:srgbClr val="FF0000"/>
                </a:solidFill>
                <a:ea typeface="微软雅黑" panose="020B0503020204020204" pitchFamily="34" charset="-122"/>
              </a:rPr>
              <a:t>轻量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的、</a:t>
            </a:r>
            <a:r>
              <a:rPr lang="zh-CN" altLang="en-US" sz="2000" dirty="0">
                <a:solidFill>
                  <a:srgbClr val="FF0000"/>
                </a:solidFill>
                <a:ea typeface="微软雅黑" panose="020B0503020204020204" pitchFamily="34" charset="-122"/>
              </a:rPr>
              <a:t>易于书写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的、</a:t>
            </a:r>
            <a:r>
              <a:rPr lang="zh-CN" altLang="en-US" sz="2000" dirty="0">
                <a:solidFill>
                  <a:srgbClr val="FF0000"/>
                </a:solidFill>
                <a:ea typeface="微软雅黑" panose="020B0503020204020204" pitchFamily="34" charset="-122"/>
              </a:rPr>
              <a:t>纯文本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格式的语法，用来在互联网上书写带有格式的文档。</a:t>
            </a:r>
            <a:endParaRPr lang="en-US" altLang="zh-CN" sz="2000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用来</a:t>
            </a:r>
            <a:r>
              <a:rPr lang="zh-CN" altLang="en-US" sz="2000" dirty="0">
                <a:solidFill>
                  <a:srgbClr val="FF0000"/>
                </a:solidFill>
                <a:ea typeface="微软雅黑" panose="020B0503020204020204" pitchFamily="34" charset="-122"/>
              </a:rPr>
              <a:t>控制文档的样式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，包括：文字的粗体、斜体，在文档中添加图片，创建列表，等等。</a:t>
            </a:r>
          </a:p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是由 </a:t>
            </a: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John Gruber 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与 </a:t>
            </a: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Aaron Swartz 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2004 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年合作发明的，距今已经有十多年的历史了。</a:t>
            </a:r>
          </a:p>
        </p:txBody>
      </p:sp>
    </p:spTree>
    <p:extLst>
      <p:ext uri="{BB962C8B-B14F-4D97-AF65-F5344CB8AC3E}">
        <p14:creationId xmlns:p14="http://schemas.microsoft.com/office/powerpoint/2010/main" val="2726290193"/>
      </p:ext>
    </p:extLst>
  </p:cSld>
  <p:clrMapOvr>
    <a:masterClrMapping/>
  </p:clrMapOvr>
  <p:transition spd="slow">
    <p:comb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70" b="38343"/>
          <a:stretch/>
        </p:blipFill>
        <p:spPr>
          <a:xfrm>
            <a:off x="5528476" y="3953982"/>
            <a:ext cx="4010333" cy="96345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88" y="421225"/>
            <a:ext cx="4003144" cy="154788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43" y="3826111"/>
            <a:ext cx="2990850" cy="60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8" r="14196"/>
          <a:stretch/>
        </p:blipFill>
        <p:spPr>
          <a:xfrm>
            <a:off x="6846611" y="5157192"/>
            <a:ext cx="2808312" cy="128663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496" y="5037794"/>
            <a:ext cx="3761824" cy="12549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7" b="32641"/>
          <a:stretch/>
        </p:blipFill>
        <p:spPr>
          <a:xfrm>
            <a:off x="5951984" y="611988"/>
            <a:ext cx="3667723" cy="12661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798" y="2237140"/>
            <a:ext cx="4873154" cy="116143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20136" y="2012985"/>
            <a:ext cx="3437765" cy="140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388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 flipH="1">
            <a:off x="6096000" y="2564904"/>
            <a:ext cx="5202981" cy="1144365"/>
            <a:chOff x="258284" y="2211771"/>
            <a:chExt cx="3902236" cy="858274"/>
          </a:xfrm>
          <a:solidFill>
            <a:srgbClr val="FFC543"/>
          </a:solidFill>
        </p:grpSpPr>
        <p:sp>
          <p:nvSpPr>
            <p:cNvPr id="54" name="圆角矩形 53"/>
            <p:cNvSpPr/>
            <p:nvPr/>
          </p:nvSpPr>
          <p:spPr>
            <a:xfrm>
              <a:off x="258284" y="2211771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55" name="等腰三角形 54"/>
            <p:cNvSpPr/>
            <p:nvPr/>
          </p:nvSpPr>
          <p:spPr>
            <a:xfrm rot="5400000">
              <a:off x="3945636" y="2514600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97068" y="2564904"/>
            <a:ext cx="5202981" cy="1144365"/>
            <a:chOff x="258284" y="2184339"/>
            <a:chExt cx="3902236" cy="858274"/>
          </a:xfrm>
          <a:solidFill>
            <a:srgbClr val="464F5A"/>
          </a:solidFill>
        </p:grpSpPr>
        <p:sp>
          <p:nvSpPr>
            <p:cNvPr id="48" name="圆角矩形 47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38" name="TextBox 137"/>
          <p:cNvSpPr txBox="1"/>
          <p:nvPr/>
        </p:nvSpPr>
        <p:spPr>
          <a:xfrm>
            <a:off x="6450603" y="2628848"/>
            <a:ext cx="114826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02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4528423" y="2624189"/>
            <a:ext cx="112155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01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411005" y="629448"/>
            <a:ext cx="5349120" cy="1077218"/>
            <a:chOff x="2558254" y="691542"/>
            <a:chExt cx="4011840" cy="807913"/>
          </a:xfrm>
        </p:grpSpPr>
        <p:sp>
          <p:nvSpPr>
            <p:cNvPr id="2049" name="TextBox 2048"/>
            <p:cNvSpPr txBox="1"/>
            <p:nvPr/>
          </p:nvSpPr>
          <p:spPr>
            <a:xfrm>
              <a:off x="3106438" y="691542"/>
              <a:ext cx="2889206" cy="807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400" b="1">
                  <a:solidFill>
                    <a:srgbClr val="1C2B38"/>
                  </a:solidFill>
                  <a:latin typeface="+mj-lt"/>
                  <a:ea typeface="微软雅黑" panose="020B0503020204020204" pitchFamily="34" charset="-122"/>
                </a:rPr>
                <a:t>内容安排</a:t>
              </a:r>
              <a:endParaRPr lang="zh-CN" altLang="en-US" sz="6400" b="1" dirty="0">
                <a:solidFill>
                  <a:srgbClr val="1C2B38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  <p:grpSp>
          <p:nvGrpSpPr>
            <p:cNvPr id="162" name="组合 161"/>
            <p:cNvGrpSpPr>
              <a:grpSpLocks noChangeAspect="1"/>
            </p:cNvGrpSpPr>
            <p:nvPr/>
          </p:nvGrpSpPr>
          <p:grpSpPr>
            <a:xfrm>
              <a:off x="2558254" y="904761"/>
              <a:ext cx="491493" cy="404558"/>
              <a:chOff x="1928813" y="1763600"/>
              <a:chExt cx="1373188" cy="1130300"/>
            </a:xfrm>
          </p:grpSpPr>
          <p:sp>
            <p:nvSpPr>
              <p:cNvPr id="164" name="Rectangle 25"/>
              <p:cNvSpPr>
                <a:spLocks noChangeArrowheads="1"/>
              </p:cNvSpPr>
              <p:nvPr/>
            </p:nvSpPr>
            <p:spPr bwMode="auto">
              <a:xfrm>
                <a:off x="1928813" y="2747850"/>
                <a:ext cx="231775" cy="146050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5" name="Rectangle 26"/>
              <p:cNvSpPr>
                <a:spLocks noChangeArrowheads="1"/>
              </p:cNvSpPr>
              <p:nvPr/>
            </p:nvSpPr>
            <p:spPr bwMode="auto">
              <a:xfrm>
                <a:off x="2160588" y="2473212"/>
                <a:ext cx="223838" cy="420687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6" name="Rectangle 27"/>
              <p:cNvSpPr>
                <a:spLocks noChangeArrowheads="1"/>
              </p:cNvSpPr>
              <p:nvPr/>
            </p:nvSpPr>
            <p:spPr bwMode="auto">
              <a:xfrm>
                <a:off x="2384425" y="2060462"/>
                <a:ext cx="231775" cy="833437"/>
              </a:xfrm>
              <a:prstGeom prst="rect">
                <a:avLst/>
              </a:prstGeom>
              <a:solidFill>
                <a:srgbClr val="464F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7" name="Rectangle 28"/>
              <p:cNvSpPr>
                <a:spLocks noChangeArrowheads="1"/>
              </p:cNvSpPr>
              <p:nvPr/>
            </p:nvSpPr>
            <p:spPr bwMode="auto">
              <a:xfrm>
                <a:off x="2616200" y="1763600"/>
                <a:ext cx="230188" cy="1130300"/>
              </a:xfrm>
              <a:prstGeom prst="rect">
                <a:avLst/>
              </a:prstGeom>
              <a:solidFill>
                <a:srgbClr val="1C2B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8" name="Rectangle 29"/>
              <p:cNvSpPr>
                <a:spLocks noChangeArrowheads="1"/>
              </p:cNvSpPr>
              <p:nvPr/>
            </p:nvSpPr>
            <p:spPr bwMode="auto">
              <a:xfrm>
                <a:off x="2846388" y="2406537"/>
                <a:ext cx="225425" cy="487362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9" name="Rectangle 30"/>
              <p:cNvSpPr>
                <a:spLocks noChangeArrowheads="1"/>
              </p:cNvSpPr>
              <p:nvPr/>
            </p:nvSpPr>
            <p:spPr bwMode="auto">
              <a:xfrm>
                <a:off x="3071813" y="2692287"/>
                <a:ext cx="230188" cy="201612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0" name="组合 169"/>
            <p:cNvGrpSpPr>
              <a:grpSpLocks noChangeAspect="1"/>
            </p:cNvGrpSpPr>
            <p:nvPr/>
          </p:nvGrpSpPr>
          <p:grpSpPr>
            <a:xfrm flipH="1">
              <a:off x="6078601" y="904761"/>
              <a:ext cx="491493" cy="404558"/>
              <a:chOff x="1928813" y="1763600"/>
              <a:chExt cx="1373188" cy="1130300"/>
            </a:xfrm>
          </p:grpSpPr>
          <p:sp>
            <p:nvSpPr>
              <p:cNvPr id="172" name="Rectangle 25"/>
              <p:cNvSpPr>
                <a:spLocks noChangeArrowheads="1"/>
              </p:cNvSpPr>
              <p:nvPr/>
            </p:nvSpPr>
            <p:spPr bwMode="auto">
              <a:xfrm>
                <a:off x="1928813" y="2747850"/>
                <a:ext cx="231775" cy="146050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3" name="Rectangle 26"/>
              <p:cNvSpPr>
                <a:spLocks noChangeArrowheads="1"/>
              </p:cNvSpPr>
              <p:nvPr/>
            </p:nvSpPr>
            <p:spPr bwMode="auto">
              <a:xfrm>
                <a:off x="2160588" y="2473212"/>
                <a:ext cx="223838" cy="420687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4" name="Rectangle 27"/>
              <p:cNvSpPr>
                <a:spLocks noChangeArrowheads="1"/>
              </p:cNvSpPr>
              <p:nvPr/>
            </p:nvSpPr>
            <p:spPr bwMode="auto">
              <a:xfrm>
                <a:off x="2384425" y="2060462"/>
                <a:ext cx="231775" cy="833437"/>
              </a:xfrm>
              <a:prstGeom prst="rect">
                <a:avLst/>
              </a:prstGeom>
              <a:solidFill>
                <a:srgbClr val="464F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5" name="Rectangle 28"/>
              <p:cNvSpPr>
                <a:spLocks noChangeArrowheads="1"/>
              </p:cNvSpPr>
              <p:nvPr/>
            </p:nvSpPr>
            <p:spPr bwMode="auto">
              <a:xfrm>
                <a:off x="2616200" y="1763600"/>
                <a:ext cx="230188" cy="1130300"/>
              </a:xfrm>
              <a:prstGeom prst="rect">
                <a:avLst/>
              </a:prstGeom>
              <a:solidFill>
                <a:srgbClr val="1C2B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6" name="Rectangle 29"/>
              <p:cNvSpPr>
                <a:spLocks noChangeArrowheads="1"/>
              </p:cNvSpPr>
              <p:nvPr/>
            </p:nvSpPr>
            <p:spPr bwMode="auto">
              <a:xfrm>
                <a:off x="2846388" y="2406537"/>
                <a:ext cx="225425" cy="487362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7" name="Rectangle 30"/>
              <p:cNvSpPr>
                <a:spLocks noChangeArrowheads="1"/>
              </p:cNvSpPr>
              <p:nvPr/>
            </p:nvSpPr>
            <p:spPr bwMode="auto">
              <a:xfrm>
                <a:off x="3071813" y="2692287"/>
                <a:ext cx="230188" cy="201612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4" name="矩形 43"/>
          <p:cNvSpPr/>
          <p:nvPr/>
        </p:nvSpPr>
        <p:spPr>
          <a:xfrm>
            <a:off x="1830871" y="282010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课程说明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426786" y="282010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创作工具</a:t>
            </a:r>
          </a:p>
        </p:txBody>
      </p:sp>
      <p:grpSp>
        <p:nvGrpSpPr>
          <p:cNvPr id="40" name="组合 39"/>
          <p:cNvGrpSpPr/>
          <p:nvPr/>
        </p:nvGrpSpPr>
        <p:grpSpPr>
          <a:xfrm flipH="1">
            <a:off x="6096000" y="5350276"/>
            <a:ext cx="5202981" cy="1144365"/>
            <a:chOff x="258284" y="2211771"/>
            <a:chExt cx="3902236" cy="858274"/>
          </a:xfrm>
          <a:solidFill>
            <a:srgbClr val="FFC543"/>
          </a:solidFill>
        </p:grpSpPr>
        <p:sp>
          <p:nvSpPr>
            <p:cNvPr id="41" name="圆角矩形 40"/>
            <p:cNvSpPr/>
            <p:nvPr/>
          </p:nvSpPr>
          <p:spPr>
            <a:xfrm>
              <a:off x="258284" y="2211771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 rot="5400000">
              <a:off x="3945636" y="2514600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 flipH="1">
            <a:off x="6096000" y="3952661"/>
            <a:ext cx="5202981" cy="1144365"/>
            <a:chOff x="258284" y="2184339"/>
            <a:chExt cx="3902236" cy="858274"/>
          </a:xfrm>
          <a:solidFill>
            <a:srgbClr val="1C2B38"/>
          </a:solidFill>
        </p:grpSpPr>
        <p:sp>
          <p:nvSpPr>
            <p:cNvPr id="56" name="圆角矩形 55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solidFill>
              <a:srgbClr val="1C2B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57" name="等腰三角形 56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797068" y="5350276"/>
            <a:ext cx="5202981" cy="1144365"/>
            <a:chOff x="258284" y="2184339"/>
            <a:chExt cx="3902236" cy="858274"/>
          </a:xfrm>
          <a:solidFill>
            <a:srgbClr val="464F5A"/>
          </a:solidFill>
        </p:grpSpPr>
        <p:sp>
          <p:nvSpPr>
            <p:cNvPr id="59" name="圆角矩形 58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797068" y="3952661"/>
            <a:ext cx="5202981" cy="1144365"/>
            <a:chOff x="258284" y="2184339"/>
            <a:chExt cx="3902236" cy="858274"/>
          </a:xfrm>
        </p:grpSpPr>
        <p:sp>
          <p:nvSpPr>
            <p:cNvPr id="62" name="圆角矩形 61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solidFill>
              <a:srgbClr val="FC61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solidFill>
              <a:srgbClr val="FC61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64" name="Line 21"/>
          <p:cNvSpPr>
            <a:spLocks noChangeShapeType="1"/>
          </p:cNvSpPr>
          <p:nvPr/>
        </p:nvSpPr>
        <p:spPr bwMode="auto">
          <a:xfrm flipH="1">
            <a:off x="2022910" y="448528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65" name="Line 22"/>
          <p:cNvSpPr>
            <a:spLocks noChangeShapeType="1"/>
          </p:cNvSpPr>
          <p:nvPr/>
        </p:nvSpPr>
        <p:spPr bwMode="auto">
          <a:xfrm flipH="1">
            <a:off x="2022910" y="448528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66" name="TextBox 2067"/>
          <p:cNvSpPr txBox="1"/>
          <p:nvPr/>
        </p:nvSpPr>
        <p:spPr>
          <a:xfrm flipH="1">
            <a:off x="4526102" y="4012612"/>
            <a:ext cx="112155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03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7" name="TextBox 136"/>
          <p:cNvSpPr txBox="1"/>
          <p:nvPr/>
        </p:nvSpPr>
        <p:spPr>
          <a:xfrm>
            <a:off x="6449220" y="4012612"/>
            <a:ext cx="1148268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04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8" name="TextBox 137"/>
          <p:cNvSpPr txBox="1"/>
          <p:nvPr/>
        </p:nvSpPr>
        <p:spPr>
          <a:xfrm>
            <a:off x="6450603" y="5414220"/>
            <a:ext cx="114826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06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9" name="TextBox 138"/>
          <p:cNvSpPr txBox="1"/>
          <p:nvPr/>
        </p:nvSpPr>
        <p:spPr>
          <a:xfrm>
            <a:off x="4528423" y="5409561"/>
            <a:ext cx="112155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05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25689" y="4221292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语法（一）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1625687" y="5605474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语法（三）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8426788" y="5605474"/>
            <a:ext cx="18261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语法总结</a:t>
            </a:r>
          </a:p>
        </p:txBody>
      </p:sp>
      <p:sp>
        <p:nvSpPr>
          <p:cNvPr id="73" name="矩形 72"/>
          <p:cNvSpPr/>
          <p:nvPr/>
        </p:nvSpPr>
        <p:spPr>
          <a:xfrm>
            <a:off x="8221605" y="4211930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语法（二）</a:t>
            </a:r>
          </a:p>
        </p:txBody>
      </p:sp>
    </p:spTree>
    <p:extLst>
      <p:ext uri="{BB962C8B-B14F-4D97-AF65-F5344CB8AC3E}">
        <p14:creationId xmlns:p14="http://schemas.microsoft.com/office/powerpoint/2010/main" val="363506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课程资料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37307" y="5455826"/>
            <a:ext cx="93455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0070C0"/>
                </a:solidFill>
              </a:rPr>
              <a:t>https://github.com/wangding/courses/tree/master/markdown</a:t>
            </a:r>
            <a:endParaRPr lang="zh-CN" altLang="en-US" sz="2800" dirty="0">
              <a:solidFill>
                <a:srgbClr val="0070C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468" y="943433"/>
            <a:ext cx="4005064" cy="400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97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687690" y="2243200"/>
            <a:ext cx="10418706" cy="2554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阅读维基百科的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词条；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阅读百度百科的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MarkDown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词条；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浏览课程资料页面；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浏览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2016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年度报告中前十位开源项目中的文档型项目并收藏；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6488429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作业任务：了解 </a:t>
            </a:r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MarkDown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940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s3-eu-west-1.amazonaws.com/3tags-prod/article/550422df9457e/550422df9aac3/original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63" b="2655"/>
          <a:stretch/>
        </p:blipFill>
        <p:spPr bwMode="auto">
          <a:xfrm>
            <a:off x="-1850" y="-27384"/>
            <a:ext cx="12192000" cy="515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910417" y="5575456"/>
            <a:ext cx="2371163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创作工具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313" y="3645081"/>
            <a:ext cx="1872208" cy="115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92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375212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HBuilder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下载及安装</a:t>
            </a:r>
          </a:p>
        </p:txBody>
      </p:sp>
      <p:pic>
        <p:nvPicPr>
          <p:cNvPr id="1026" name="Picture 2" descr="http://pic.qiantucdn.com/58pic/19/06/88/5675c5076cedd_1024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736" y="943433"/>
            <a:ext cx="4941168" cy="494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488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13359</TotalTime>
  <Words>837</Words>
  <Application>Microsoft Office PowerPoint</Application>
  <PresentationFormat>宽屏</PresentationFormat>
  <Paragraphs>109</Paragraphs>
  <Slides>19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Arial Unicode MS</vt:lpstr>
      <vt:lpstr>等线</vt:lpstr>
      <vt:lpstr>宋体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王顶</cp:lastModifiedBy>
  <cp:revision>141</cp:revision>
  <dcterms:created xsi:type="dcterms:W3CDTF">2016-08-24T11:19:54Z</dcterms:created>
  <dcterms:modified xsi:type="dcterms:W3CDTF">2017-01-25T23:38:15Z</dcterms:modified>
</cp:coreProperties>
</file>

<file path=docProps/thumbnail.jpeg>
</file>